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92" r:id="rId1"/>
    <p:sldMasterId id="2147483693" r:id="rId2"/>
    <p:sldMasterId id="2147483694" r:id="rId3"/>
  </p:sldMasterIdLst>
  <p:notesMasterIdLst>
    <p:notesMasterId r:id="rId25"/>
  </p:notesMasterIdLst>
  <p:sldIdLst>
    <p:sldId id="257" r:id="rId4"/>
    <p:sldId id="258" r:id="rId5"/>
    <p:sldId id="259" r:id="rId6"/>
    <p:sldId id="261" r:id="rId7"/>
    <p:sldId id="267" r:id="rId8"/>
    <p:sldId id="268" r:id="rId9"/>
    <p:sldId id="269" r:id="rId10"/>
    <p:sldId id="270" r:id="rId11"/>
    <p:sldId id="281" r:id="rId12"/>
    <p:sldId id="271" r:id="rId13"/>
    <p:sldId id="272" r:id="rId14"/>
    <p:sldId id="273" r:id="rId15"/>
    <p:sldId id="274" r:id="rId16"/>
    <p:sldId id="264" r:id="rId17"/>
    <p:sldId id="275" r:id="rId18"/>
    <p:sldId id="279" r:id="rId19"/>
    <p:sldId id="280" r:id="rId20"/>
    <p:sldId id="284" r:id="rId21"/>
    <p:sldId id="285" r:id="rId22"/>
    <p:sldId id="286" r:id="rId23"/>
    <p:sldId id="287" r:id="rId24"/>
  </p:sldIdLst>
  <p:sldSz cx="9144000" cy="5143500" type="screen16x9"/>
  <p:notesSz cx="6858000" cy="9144000"/>
  <p:embeddedFontLst>
    <p:embeddedFont>
      <p:font typeface="Dosis" panose="02010503020202060003" pitchFamily="2" charset="77"/>
      <p:regular r:id="rId26"/>
      <p:bold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Black" panose="02000000000000000000" pitchFamily="2" charset="0"/>
      <p:bold r:id="rId32"/>
      <p:boldItalic r:id="rId33"/>
    </p:embeddedFont>
    <p:embeddedFont>
      <p:font typeface="Roboto Thin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98"/>
    <p:restoredTop sz="94676"/>
  </p:normalViewPr>
  <p:slideViewPr>
    <p:cSldViewPr snapToGrid="0">
      <p:cViewPr varScale="1">
        <p:scale>
          <a:sx n="117" d="100"/>
          <a:sy n="117" d="100"/>
        </p:scale>
        <p:origin x="168" y="5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font" Target="fonts/font9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4263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22927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4591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90359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15744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15968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15980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46413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09599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4062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53646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7093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3552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1621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7942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6681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9080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33696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95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 PARKER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Jun Wen Zhong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February 16, 2019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Home Try-On Funnel – Quiz Table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4"/>
            <a:ext cx="4922835" cy="184318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/>
              <a:t>The column names for Quiz: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dirty="0" err="1"/>
              <a:t>user_id</a:t>
            </a:r>
            <a:endParaRPr lang="en-US" sz="900" dirty="0"/>
          </a:p>
          <a:p>
            <a:pPr marL="228600" indent="-228600">
              <a:buFont typeface="+mj-lt"/>
              <a:buAutoNum type="arabicPeriod"/>
            </a:pPr>
            <a:r>
              <a:rPr lang="en-US" sz="900" dirty="0"/>
              <a:t>style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dirty="0"/>
              <a:t>fit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dirty="0"/>
              <a:t>shape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dirty="0"/>
              <a:t>color</a:t>
            </a: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179099" y="1201324"/>
            <a:ext cx="3900249" cy="74495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quiz limit 5;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40A2DC1-9D06-6044-9835-CE4FE9D5F1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5100884"/>
              </p:ext>
            </p:extLst>
          </p:nvPr>
        </p:nvGraphicFramePr>
        <p:xfrm>
          <a:off x="903224" y="3174755"/>
          <a:ext cx="6346032" cy="1371600"/>
        </p:xfrm>
        <a:graphic>
          <a:graphicData uri="http://schemas.openxmlformats.org/drawingml/2006/table">
            <a:tbl>
              <a:tblPr/>
              <a:tblGrid>
                <a:gridCol w="2893219">
                  <a:extLst>
                    <a:ext uri="{9D8B030D-6E8A-4147-A177-3AD203B41FA5}">
                      <a16:colId xmlns:a16="http://schemas.microsoft.com/office/drawing/2014/main" val="1024391090"/>
                    </a:ext>
                  </a:extLst>
                </a:gridCol>
                <a:gridCol w="1131094">
                  <a:extLst>
                    <a:ext uri="{9D8B030D-6E8A-4147-A177-3AD203B41FA5}">
                      <a16:colId xmlns:a16="http://schemas.microsoft.com/office/drawing/2014/main" val="638706307"/>
                    </a:ext>
                  </a:extLst>
                </a:gridCol>
                <a:gridCol w="654844">
                  <a:extLst>
                    <a:ext uri="{9D8B030D-6E8A-4147-A177-3AD203B41FA5}">
                      <a16:colId xmlns:a16="http://schemas.microsoft.com/office/drawing/2014/main" val="2619319599"/>
                    </a:ext>
                  </a:extLst>
                </a:gridCol>
                <a:gridCol w="892969">
                  <a:extLst>
                    <a:ext uri="{9D8B030D-6E8A-4147-A177-3AD203B41FA5}">
                      <a16:colId xmlns:a16="http://schemas.microsoft.com/office/drawing/2014/main" val="1607650755"/>
                    </a:ext>
                  </a:extLst>
                </a:gridCol>
                <a:gridCol w="773906">
                  <a:extLst>
                    <a:ext uri="{9D8B030D-6E8A-4147-A177-3AD203B41FA5}">
                      <a16:colId xmlns:a16="http://schemas.microsoft.com/office/drawing/2014/main" val="15132542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fit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shape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color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22107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4e8118dc-bb3d-49bf-85fc-cca8d83232ac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Rectangular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Tortoise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55950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291f1cca-e507-48be-b063-002b14906468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Narrow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Round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Black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82122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75122300-0736-4087-b6d8-c0c5373a1a04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Wide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Rectangular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Two-Tone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8357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75bc6ebd-40cd-4e1d-a301-27ddd93b12e2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Narrow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Square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Two-Tone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13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ce965c4d-7a2b-4db6-9847-601747fa7812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Wide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Rectangular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Black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4775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4209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3.2 Home Try-On Funnel – </a:t>
            </a:r>
            <a:r>
              <a:rPr lang="en" sz="2400" b="1" i="0" u="none" strike="noStrike" cap="none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home_try_on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4"/>
            <a:ext cx="4922835" cy="184318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/>
              <a:t>The column names for </a:t>
            </a:r>
            <a:r>
              <a:rPr lang="en-US" sz="900" dirty="0" err="1"/>
              <a:t>home_try_on</a:t>
            </a:r>
            <a:r>
              <a:rPr lang="en-US" sz="900" dirty="0"/>
              <a:t>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dirty="0" err="1"/>
              <a:t>user_id</a:t>
            </a:r>
            <a:endParaRPr lang="en-US" sz="900" dirty="0"/>
          </a:p>
          <a:p>
            <a:pPr marL="228600" indent="-228600">
              <a:buFont typeface="+mj-lt"/>
              <a:buAutoNum type="arabicPeriod"/>
            </a:pPr>
            <a:r>
              <a:rPr lang="en-US" sz="900" dirty="0" err="1"/>
              <a:t>number_of_pairs</a:t>
            </a:r>
            <a:endParaRPr lang="en-US" sz="900" dirty="0"/>
          </a:p>
          <a:p>
            <a:pPr marL="228600" indent="-228600">
              <a:buFont typeface="+mj-lt"/>
              <a:buAutoNum type="arabicPeriod"/>
            </a:pPr>
            <a:r>
              <a:rPr lang="en-US" sz="900" dirty="0"/>
              <a:t>address</a:t>
            </a: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179099" y="1201324"/>
            <a:ext cx="3900249" cy="74495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5;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879326-4F4E-1047-9AA2-E64F00E6EF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229985"/>
              </p:ext>
            </p:extLst>
          </p:nvPr>
        </p:nvGraphicFramePr>
        <p:xfrm>
          <a:off x="1422880" y="3174755"/>
          <a:ext cx="5506730" cy="1371600"/>
        </p:xfrm>
        <a:graphic>
          <a:graphicData uri="http://schemas.openxmlformats.org/drawingml/2006/table">
            <a:tbl>
              <a:tblPr/>
              <a:tblGrid>
                <a:gridCol w="2908316">
                  <a:extLst>
                    <a:ext uri="{9D8B030D-6E8A-4147-A177-3AD203B41FA5}">
                      <a16:colId xmlns:a16="http://schemas.microsoft.com/office/drawing/2014/main" val="1471682921"/>
                    </a:ext>
                  </a:extLst>
                </a:gridCol>
                <a:gridCol w="1060820">
                  <a:extLst>
                    <a:ext uri="{9D8B030D-6E8A-4147-A177-3AD203B41FA5}">
                      <a16:colId xmlns:a16="http://schemas.microsoft.com/office/drawing/2014/main" val="3794286157"/>
                    </a:ext>
                  </a:extLst>
                </a:gridCol>
                <a:gridCol w="1537594">
                  <a:extLst>
                    <a:ext uri="{9D8B030D-6E8A-4147-A177-3AD203B41FA5}">
                      <a16:colId xmlns:a16="http://schemas.microsoft.com/office/drawing/2014/main" val="39087281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number_of_pairs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address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95301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d8addd87-3217-4429-9a01-d56d68111da7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145 New York 9a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492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f52b07c8-abe4-4f4a-9d39-ba9fc9a184cc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383 Madison Ave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47334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8ba0d2d5-1a31-403e-9fa5-79540f8477f9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287 Pell St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495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4e71850e-8bbf-4e6b-accc-49a7bb46c586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347 Madison Square 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5101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3bc8f97f-2336-4dab-bd86-e391609dab97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182 Cornelia St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04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077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3.3 Home Try-On Funnel – purchase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4"/>
            <a:ext cx="4922835" cy="149833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/>
              <a:t>The column names for purchase: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dirty="0" err="1"/>
              <a:t>user_id</a:t>
            </a:r>
            <a:endParaRPr lang="en-US" sz="900" dirty="0"/>
          </a:p>
          <a:p>
            <a:pPr marL="228600" indent="-228600">
              <a:buFont typeface="+mj-lt"/>
              <a:buAutoNum type="arabicPeriod"/>
            </a:pPr>
            <a:r>
              <a:rPr lang="en-US" sz="900" dirty="0" err="1"/>
              <a:t>product_id</a:t>
            </a:r>
            <a:endParaRPr lang="en-US" sz="900" dirty="0"/>
          </a:p>
          <a:p>
            <a:pPr marL="228600" indent="-228600">
              <a:buFont typeface="+mj-lt"/>
              <a:buAutoNum type="arabicPeriod"/>
            </a:pPr>
            <a:r>
              <a:rPr lang="en-US" sz="900" dirty="0"/>
              <a:t>Style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dirty="0" err="1"/>
              <a:t>model_name</a:t>
            </a:r>
            <a:endParaRPr lang="en-US" sz="900" dirty="0"/>
          </a:p>
          <a:p>
            <a:pPr marL="228600" indent="-228600">
              <a:buFont typeface="+mj-lt"/>
              <a:buAutoNum type="arabicPeriod"/>
            </a:pPr>
            <a:r>
              <a:rPr lang="en-US" sz="900" dirty="0"/>
              <a:t>color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900" dirty="0"/>
              <a:t>price</a:t>
            </a: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179099" y="1201324"/>
            <a:ext cx="3900249" cy="74495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purchase limit 5;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42CAA5A-E27D-9C4F-AB3E-9C70B67311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045370"/>
              </p:ext>
            </p:extLst>
          </p:nvPr>
        </p:nvGraphicFramePr>
        <p:xfrm>
          <a:off x="311700" y="3086842"/>
          <a:ext cx="8520599" cy="1371600"/>
        </p:xfrm>
        <a:graphic>
          <a:graphicData uri="http://schemas.openxmlformats.org/drawingml/2006/table">
            <a:tbl>
              <a:tblPr/>
              <a:tblGrid>
                <a:gridCol w="3202474">
                  <a:extLst>
                    <a:ext uri="{9D8B030D-6E8A-4147-A177-3AD203B41FA5}">
                      <a16:colId xmlns:a16="http://schemas.microsoft.com/office/drawing/2014/main" val="1321289539"/>
                    </a:ext>
                  </a:extLst>
                </a:gridCol>
                <a:gridCol w="796991">
                  <a:extLst>
                    <a:ext uri="{9D8B030D-6E8A-4147-A177-3AD203B41FA5}">
                      <a16:colId xmlns:a16="http://schemas.microsoft.com/office/drawing/2014/main" val="2336369323"/>
                    </a:ext>
                  </a:extLst>
                </a:gridCol>
                <a:gridCol w="1289686">
                  <a:extLst>
                    <a:ext uri="{9D8B030D-6E8A-4147-A177-3AD203B41FA5}">
                      <a16:colId xmlns:a16="http://schemas.microsoft.com/office/drawing/2014/main" val="326308341"/>
                    </a:ext>
                  </a:extLst>
                </a:gridCol>
                <a:gridCol w="1260701">
                  <a:extLst>
                    <a:ext uri="{9D8B030D-6E8A-4147-A177-3AD203B41FA5}">
                      <a16:colId xmlns:a16="http://schemas.microsoft.com/office/drawing/2014/main" val="3590048559"/>
                    </a:ext>
                  </a:extLst>
                </a:gridCol>
                <a:gridCol w="1507048">
                  <a:extLst>
                    <a:ext uri="{9D8B030D-6E8A-4147-A177-3AD203B41FA5}">
                      <a16:colId xmlns:a16="http://schemas.microsoft.com/office/drawing/2014/main" val="3899539328"/>
                    </a:ext>
                  </a:extLst>
                </a:gridCol>
                <a:gridCol w="463699">
                  <a:extLst>
                    <a:ext uri="{9D8B030D-6E8A-4147-A177-3AD203B41FA5}">
                      <a16:colId xmlns:a16="http://schemas.microsoft.com/office/drawing/2014/main" val="24583176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product_id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model_name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color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price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4161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00a9dd17-36c8-430c-9d76-df49d4197dcf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Lucy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Jet Black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150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01321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00e15fe0-c86f-4818-9c63-3422211baa97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Lucy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Elderflower Crystal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150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548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017506f7-aba1-4b9d-8b7b-f4426e71b8ca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Dawes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Jet Black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150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945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0176bfb3-9c51-4b1c-b593-87edab3c54cb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Eugene Narrow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Rosewood Tortoise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95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02091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01fdf106-f73c-4d3f-a036-2f3e2ab1ce06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Lucy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Jet Black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150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846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2459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3.4 Home Try-On Funnel – Create New Table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4"/>
            <a:ext cx="4922835" cy="14983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/>
              <a:t>To create table with the following columns: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 err="1"/>
              <a:t>user_id</a:t>
            </a:r>
            <a:r>
              <a:rPr lang="en-US" sz="9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 err="1"/>
              <a:t>is_home_try_on</a:t>
            </a:r>
            <a:r>
              <a:rPr lang="en-US" sz="9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 err="1"/>
              <a:t>number_of_pairs</a:t>
            </a:r>
            <a:endParaRPr lang="en-US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 err="1"/>
              <a:t>is_purchase</a:t>
            </a:r>
            <a:r>
              <a:rPr lang="en-US" sz="9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900" dirty="0"/>
          </a:p>
          <a:p>
            <a:r>
              <a:rPr lang="en-US" sz="900" dirty="0"/>
              <a:t>I joined 3 tables: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quiz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 err="1"/>
              <a:t>home_try_on</a:t>
            </a:r>
            <a:endParaRPr lang="en-US" sz="9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/>
              <a:t>purchase</a:t>
            </a:r>
          </a:p>
          <a:p>
            <a:endParaRPr lang="en-US" sz="900" dirty="0"/>
          </a:p>
          <a:p>
            <a:r>
              <a:rPr lang="en-US" sz="900" dirty="0"/>
              <a:t> </a:t>
            </a: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6210999" y="1130225"/>
            <a:ext cx="2933001" cy="281191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WHEN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THEN 'TRUE'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ELSE 'FALSE'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END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WHEN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THEN 'TRUE'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ELSE 'FALSE'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END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AS q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h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AS p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31DD4D1-23FA-AD4A-A0CF-1FD60056F1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3199846"/>
              </p:ext>
            </p:extLst>
          </p:nvPr>
        </p:nvGraphicFramePr>
        <p:xfrm>
          <a:off x="177975" y="2702113"/>
          <a:ext cx="5939169" cy="2330339"/>
        </p:xfrm>
        <a:graphic>
          <a:graphicData uri="http://schemas.openxmlformats.org/drawingml/2006/table">
            <a:tbl>
              <a:tblPr/>
              <a:tblGrid>
                <a:gridCol w="3009179">
                  <a:extLst>
                    <a:ext uri="{9D8B030D-6E8A-4147-A177-3AD203B41FA5}">
                      <a16:colId xmlns:a16="http://schemas.microsoft.com/office/drawing/2014/main" val="3558773665"/>
                    </a:ext>
                  </a:extLst>
                </a:gridCol>
                <a:gridCol w="1029456">
                  <a:extLst>
                    <a:ext uri="{9D8B030D-6E8A-4147-A177-3AD203B41FA5}">
                      <a16:colId xmlns:a16="http://schemas.microsoft.com/office/drawing/2014/main" val="3929634209"/>
                    </a:ext>
                  </a:extLst>
                </a:gridCol>
                <a:gridCol w="1108645">
                  <a:extLst>
                    <a:ext uri="{9D8B030D-6E8A-4147-A177-3AD203B41FA5}">
                      <a16:colId xmlns:a16="http://schemas.microsoft.com/office/drawing/2014/main" val="4262290280"/>
                    </a:ext>
                  </a:extLst>
                </a:gridCol>
                <a:gridCol w="791889">
                  <a:extLst>
                    <a:ext uri="{9D8B030D-6E8A-4147-A177-3AD203B41FA5}">
                      <a16:colId xmlns:a16="http://schemas.microsoft.com/office/drawing/2014/main" val="3071228634"/>
                    </a:ext>
                  </a:extLst>
                </a:gridCol>
              </a:tblGrid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is_home_try_on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number_of_pairs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is_purchase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709635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4e8118dc-bb3d-49bf-85fc-cca8d83232ac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256093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291f1cca-e507-48be-b063-002b14906468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8655025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75122300-0736-4087-b6d8-c0c5373a1a04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1839251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75bc6ebd-40cd-4e1d-a301-27ddd93b12e2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674167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ce965c4d-7a2b-4db6-9847-601747fa7812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9950472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28867d12-27a6-4e6a-a5fb-8bb5440117ae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5430056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5a7a7e13-fbcf-46e4-9093-79799649d6c5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8537734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0143cb8b-bb81-4916-9750-ce956c9f9bd9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194979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a4ccc1b3-cbb6-449c-b7a5-03af42c97433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360486"/>
                  </a:ext>
                </a:extLst>
              </a:tr>
              <a:tr h="211849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b1dded76-cd60-4222-82cb-f6d464104298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886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4366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4. A/B Testing with Home Try On Funnel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2950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4.1 Create a Funnel Table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3"/>
            <a:ext cx="4862111" cy="170232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/>
              <a:t>I created a table </a:t>
            </a:r>
            <a:r>
              <a:rPr lang="en-US" sz="1000" b="1" dirty="0"/>
              <a:t>Funnel</a:t>
            </a:r>
            <a:r>
              <a:rPr lang="en-US" sz="1000" dirty="0"/>
              <a:t> that left joined </a:t>
            </a:r>
            <a:r>
              <a:rPr lang="en-US" sz="1000" b="1" dirty="0"/>
              <a:t>quiz</a:t>
            </a:r>
            <a:r>
              <a:rPr lang="en-US" sz="1000" dirty="0"/>
              <a:t> to </a:t>
            </a:r>
            <a:r>
              <a:rPr lang="en-US" sz="1000" b="1" dirty="0" err="1"/>
              <a:t>home_try_on</a:t>
            </a:r>
            <a:r>
              <a:rPr lang="en-US" sz="1000" b="1" dirty="0"/>
              <a:t> </a:t>
            </a:r>
            <a:r>
              <a:rPr lang="en-US" sz="1000" dirty="0"/>
              <a:t>and </a:t>
            </a:r>
            <a:r>
              <a:rPr lang="en-US" sz="1000" b="1" dirty="0"/>
              <a:t>purchase, </a:t>
            </a:r>
            <a:r>
              <a:rPr lang="en-US" sz="1000" dirty="0"/>
              <a:t>where 1 represents True and 0 represents False.</a:t>
            </a:r>
          </a:p>
          <a:p>
            <a:endParaRPr lang="en-US" sz="1000" dirty="0"/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157327" y="1201324"/>
            <a:ext cx="3900249" cy="170232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AS q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h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AS p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10;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EC408FE-35EE-D54B-AF2D-903E27DE4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424039"/>
              </p:ext>
            </p:extLst>
          </p:nvPr>
        </p:nvGraphicFramePr>
        <p:xfrm>
          <a:off x="1630974" y="2974748"/>
          <a:ext cx="5084151" cy="2166274"/>
        </p:xfrm>
        <a:graphic>
          <a:graphicData uri="http://schemas.openxmlformats.org/drawingml/2006/table">
            <a:tbl>
              <a:tblPr/>
              <a:tblGrid>
                <a:gridCol w="2358397">
                  <a:extLst>
                    <a:ext uri="{9D8B030D-6E8A-4147-A177-3AD203B41FA5}">
                      <a16:colId xmlns:a16="http://schemas.microsoft.com/office/drawing/2014/main" val="3799362695"/>
                    </a:ext>
                  </a:extLst>
                </a:gridCol>
                <a:gridCol w="964096">
                  <a:extLst>
                    <a:ext uri="{9D8B030D-6E8A-4147-A177-3AD203B41FA5}">
                      <a16:colId xmlns:a16="http://schemas.microsoft.com/office/drawing/2014/main" val="3385243542"/>
                    </a:ext>
                  </a:extLst>
                </a:gridCol>
                <a:gridCol w="1008546">
                  <a:extLst>
                    <a:ext uri="{9D8B030D-6E8A-4147-A177-3AD203B41FA5}">
                      <a16:colId xmlns:a16="http://schemas.microsoft.com/office/drawing/2014/main" val="3616516644"/>
                    </a:ext>
                  </a:extLst>
                </a:gridCol>
                <a:gridCol w="753112">
                  <a:extLst>
                    <a:ext uri="{9D8B030D-6E8A-4147-A177-3AD203B41FA5}">
                      <a16:colId xmlns:a16="http://schemas.microsoft.com/office/drawing/2014/main" val="969445165"/>
                    </a:ext>
                  </a:extLst>
                </a:gridCol>
              </a:tblGrid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is_home_try_on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number_of_pairs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is_purchase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191683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4e8118dc-bb3d-49bf-85fc-cca8d83232ac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9771301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291f1cca-e507-48be-b063-002b14906468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355163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75122300-0736-4087-b6d8-c0c5373a1a04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7278985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75bc6ebd-40cd-4e1d-a301-27ddd93b12e2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3829762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ce965c4d-7a2b-4db6-9847-601747fa7812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774774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28867d12-27a6-4e6a-a5fb-8bb5440117ae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321784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5a7a7e13-fbcf-46e4-9093-79799649d6c5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5451004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0143cb8b-bb81-4916-9750-ce956c9f9bd9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562857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a4ccc1b3-cbb6-449c-b7a5-03af42c97433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838908"/>
                  </a:ext>
                </a:extLst>
              </a:tr>
              <a:tr h="177471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b1dded76-cd60-4222-82cb-f6d464104298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9773" marR="59773" marT="29887" marB="29887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199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2209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4.2 Conversions per Step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3"/>
            <a:ext cx="4862111" cy="267399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/>
              <a:t>With the </a:t>
            </a:r>
            <a:r>
              <a:rPr lang="en-US" sz="1000" b="1" dirty="0"/>
              <a:t>Funnel</a:t>
            </a:r>
            <a:r>
              <a:rPr lang="en-US" sz="1000" dirty="0"/>
              <a:t> table, I calculated aggregates at each step in the Funnel: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000" dirty="0"/>
              <a:t>Quiz taking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000" dirty="0"/>
              <a:t>Participating in Home Try On Program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000" dirty="0"/>
              <a:t>Purchasing</a:t>
            </a:r>
          </a:p>
          <a:p>
            <a:endParaRPr lang="en-US" sz="1000" dirty="0"/>
          </a:p>
          <a:p>
            <a:r>
              <a:rPr lang="en-US" sz="1000" dirty="0"/>
              <a:t>I counted the number of quiz takers, took the sum of users who tried the home-try-on program, and sum of those who purchased.  </a:t>
            </a:r>
          </a:p>
          <a:p>
            <a:endParaRPr lang="en-US" sz="1000" dirty="0"/>
          </a:p>
          <a:p>
            <a:r>
              <a:rPr lang="en-US" sz="1000" dirty="0"/>
              <a:t>There were: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/>
              <a:t>1000</a:t>
            </a:r>
            <a:r>
              <a:rPr lang="en-US" sz="1000" dirty="0"/>
              <a:t> quiz takers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/>
              <a:t>750</a:t>
            </a:r>
            <a:r>
              <a:rPr lang="en-US" sz="1000" dirty="0"/>
              <a:t> participants in the home-try-on program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/>
              <a:t>495</a:t>
            </a:r>
            <a:r>
              <a:rPr lang="en-US" sz="1000" dirty="0"/>
              <a:t> users who made a purchase.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  <a:p>
            <a:r>
              <a:rPr lang="en-US" sz="1000" dirty="0"/>
              <a:t>Conversions: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/>
              <a:t>75% </a:t>
            </a:r>
            <a:r>
              <a:rPr lang="en-US" sz="1000" dirty="0"/>
              <a:t>of quiz takers participated in the </a:t>
            </a:r>
            <a:r>
              <a:rPr lang="en-US" sz="1000" dirty="0" err="1"/>
              <a:t>home_try_on</a:t>
            </a:r>
            <a:r>
              <a:rPr lang="en-US" sz="1000" dirty="0"/>
              <a:t> program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dirty="0"/>
              <a:t>66% </a:t>
            </a:r>
            <a:r>
              <a:rPr lang="en-US" sz="1000" dirty="0"/>
              <a:t>of those who tried on glasses purchased.</a:t>
            </a: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157327" y="1201324"/>
            <a:ext cx="3900249" cy="267399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Funnel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AS q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h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AS p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COUNT(*)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num_quiz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’,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1.0*sum(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)/count(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quiz_to_tryon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1.0*sum(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)/sum(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tryon_to_purchase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Funnel;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C0E9E99-3F0C-D74A-A50E-BCB1A0D89A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8127071"/>
              </p:ext>
            </p:extLst>
          </p:nvPr>
        </p:nvGraphicFramePr>
        <p:xfrm>
          <a:off x="767981" y="4142724"/>
          <a:ext cx="6339470" cy="548640"/>
        </p:xfrm>
        <a:graphic>
          <a:graphicData uri="http://schemas.openxmlformats.org/drawingml/2006/table">
            <a:tbl>
              <a:tblPr/>
              <a:tblGrid>
                <a:gridCol w="967284">
                  <a:extLst>
                    <a:ext uri="{9D8B030D-6E8A-4147-A177-3AD203B41FA5}">
                      <a16:colId xmlns:a16="http://schemas.microsoft.com/office/drawing/2014/main" val="2457840055"/>
                    </a:ext>
                  </a:extLst>
                </a:gridCol>
                <a:gridCol w="1130984">
                  <a:extLst>
                    <a:ext uri="{9D8B030D-6E8A-4147-A177-3AD203B41FA5}">
                      <a16:colId xmlns:a16="http://schemas.microsoft.com/office/drawing/2014/main" val="3210529699"/>
                    </a:ext>
                  </a:extLst>
                </a:gridCol>
                <a:gridCol w="1339327">
                  <a:extLst>
                    <a:ext uri="{9D8B030D-6E8A-4147-A177-3AD203B41FA5}">
                      <a16:colId xmlns:a16="http://schemas.microsoft.com/office/drawing/2014/main" val="172780757"/>
                    </a:ext>
                  </a:extLst>
                </a:gridCol>
                <a:gridCol w="1264917">
                  <a:extLst>
                    <a:ext uri="{9D8B030D-6E8A-4147-A177-3AD203B41FA5}">
                      <a16:colId xmlns:a16="http://schemas.microsoft.com/office/drawing/2014/main" val="868033907"/>
                    </a:ext>
                  </a:extLst>
                </a:gridCol>
                <a:gridCol w="1636958">
                  <a:extLst>
                    <a:ext uri="{9D8B030D-6E8A-4147-A177-3AD203B41FA5}">
                      <a16:colId xmlns:a16="http://schemas.microsoft.com/office/drawing/2014/main" val="166419503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292929"/>
                          </a:solidFill>
                          <a:effectLst/>
                        </a:rPr>
                        <a:t>num_quiz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292929"/>
                          </a:solidFill>
                          <a:effectLst/>
                        </a:rPr>
                        <a:t>num_try_on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292929"/>
                          </a:solidFill>
                          <a:effectLst/>
                        </a:rPr>
                        <a:t>num_purchase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292929"/>
                          </a:solidFill>
                          <a:effectLst/>
                        </a:rPr>
                        <a:t>quiz_to_tryon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solidFill>
                            <a:srgbClr val="292929"/>
                          </a:solidFill>
                          <a:effectLst/>
                        </a:rPr>
                        <a:t>tryon_to_purchase</a:t>
                      </a:r>
                      <a:endParaRPr lang="en-US" sz="12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5739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525252"/>
                          </a:solidFill>
                          <a:effectLst/>
                        </a:rPr>
                        <a:t>1000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525252"/>
                          </a:solidFill>
                          <a:effectLst/>
                        </a:rPr>
                        <a:t>750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rgbClr val="525252"/>
                          </a:solidFill>
                          <a:effectLst/>
                        </a:rPr>
                        <a:t>495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525252"/>
                          </a:solidFill>
                          <a:effectLst/>
                        </a:rPr>
                        <a:t>0.75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525252"/>
                          </a:solidFill>
                          <a:effectLst/>
                        </a:rPr>
                        <a:t>0.66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25822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573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4.3 Compare Purchase Rates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3"/>
            <a:ext cx="4862111" cy="267399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/>
              <a:t>During the Home Try-On stage, an A/B Test was conducted where: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50% of the users will get </a:t>
            </a:r>
            <a:r>
              <a:rPr lang="en-US" sz="1000" b="1" dirty="0"/>
              <a:t>3</a:t>
            </a:r>
            <a:r>
              <a:rPr lang="en-US" sz="1000" dirty="0"/>
              <a:t> pairs to try 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50% of the users will get </a:t>
            </a:r>
            <a:r>
              <a:rPr lang="en-US" sz="1000" b="1" dirty="0"/>
              <a:t>5</a:t>
            </a:r>
            <a:r>
              <a:rPr lang="en-US" sz="1000" dirty="0"/>
              <a:t> pairs to try on</a:t>
            </a:r>
          </a:p>
          <a:p>
            <a:endParaRPr lang="en-US" sz="1000" dirty="0"/>
          </a:p>
          <a:p>
            <a:r>
              <a:rPr lang="en-US" sz="1000" dirty="0"/>
              <a:t>To determine whether or not users who get more pairs to try on at home will be more likely to make a purchase, I compared number of users who purchased.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Calculated sum of users who did and did not purchase</a:t>
            </a:r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sz="1000" dirty="0"/>
              <a:t>379 Users received 3 pairs </a:t>
            </a:r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sz="1000" dirty="0"/>
              <a:t>371 Users received 5 pairs </a:t>
            </a:r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sz="1000" dirty="0"/>
              <a:t>Of those who received 3 pairs, 53% made a purchase.</a:t>
            </a:r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sz="1000" dirty="0"/>
              <a:t>Of those who received 5 pairs, 79% made a purchase.</a:t>
            </a:r>
          </a:p>
          <a:p>
            <a:endParaRPr lang="en-US" sz="1100" dirty="0"/>
          </a:p>
          <a:p>
            <a:r>
              <a:rPr lang="en-US" sz="1100" b="1" dirty="0"/>
              <a:t>Conclusion:</a:t>
            </a:r>
          </a:p>
          <a:p>
            <a:r>
              <a:rPr lang="en-US" sz="1100" b="1" dirty="0"/>
              <a:t>Those who received 5 pairs of shoes were MORE likely to purchase than those who received 3 pairs. </a:t>
            </a: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157327" y="1201324"/>
            <a:ext cx="3900249" cy="283727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AB_Test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WHEN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THEN 'TRUE'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ELSE 'FALSE'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END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LEFT JOIN purchase AS p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COUNT(DISTINCT CASE WHEN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'3 pairs’  THEN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END) AS '3_pairs',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COUNT(DISTINCT CASE WHEN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'5 pairs' THEN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END) AS '5_pairs'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AB_Test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B12D16-4BF1-8B46-886D-C4131A989D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315114"/>
              </p:ext>
            </p:extLst>
          </p:nvPr>
        </p:nvGraphicFramePr>
        <p:xfrm>
          <a:off x="5157327" y="4054892"/>
          <a:ext cx="3900249" cy="939573"/>
        </p:xfrm>
        <a:graphic>
          <a:graphicData uri="http://schemas.openxmlformats.org/drawingml/2006/table">
            <a:tbl>
              <a:tblPr/>
              <a:tblGrid>
                <a:gridCol w="1436935">
                  <a:extLst>
                    <a:ext uri="{9D8B030D-6E8A-4147-A177-3AD203B41FA5}">
                      <a16:colId xmlns:a16="http://schemas.microsoft.com/office/drawing/2014/main" val="3273128806"/>
                    </a:ext>
                  </a:extLst>
                </a:gridCol>
                <a:gridCol w="1231657">
                  <a:extLst>
                    <a:ext uri="{9D8B030D-6E8A-4147-A177-3AD203B41FA5}">
                      <a16:colId xmlns:a16="http://schemas.microsoft.com/office/drawing/2014/main" val="172639603"/>
                    </a:ext>
                  </a:extLst>
                </a:gridCol>
                <a:gridCol w="1231657">
                  <a:extLst>
                    <a:ext uri="{9D8B030D-6E8A-4147-A177-3AD203B41FA5}">
                      <a16:colId xmlns:a16="http://schemas.microsoft.com/office/drawing/2014/main" val="2692361277"/>
                    </a:ext>
                  </a:extLst>
                </a:gridCol>
              </a:tblGrid>
              <a:tr h="313191"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is_purchase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3_pairs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5_pairs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586607"/>
                  </a:ext>
                </a:extLst>
              </a:tr>
              <a:tr h="313191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FALSE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178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77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2360159"/>
                  </a:ext>
                </a:extLst>
              </a:tr>
              <a:tr h="313191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TRUE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294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126233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CBDF9D68-C24B-BB46-B7D7-F4ECF4B31E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9000" y="2605088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224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5</a:t>
            </a: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User Survey - Quiz Results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7440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5.1 Quiz Results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3"/>
            <a:ext cx="4862111" cy="227122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/>
              <a:t>To assess what the common styles users preferred, I analyzed the quiz results.</a:t>
            </a:r>
          </a:p>
          <a:p>
            <a:endParaRPr lang="en-US" sz="1100" b="1" dirty="0"/>
          </a:p>
          <a:p>
            <a:r>
              <a:rPr lang="en-US" sz="1100" b="1" dirty="0"/>
              <a:t>In summary, user preferences were: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Near even split between Women’s and Men’s styles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Narrow is the most and wide is the least common fit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Rectangular and Square were the most common shape, while round were the least preferred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Tortoise and black were the most preferred colors</a:t>
            </a: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162250" y="1214873"/>
            <a:ext cx="3900249" cy="177236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Style,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from quiz group by 1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desc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fit,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from quiz group by 1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desc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shape,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from quiz group by 1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desc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color,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from quiz group by 1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desc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BDF9D68-C24B-BB46-B7D7-F4ECF4B31E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9000" y="2605088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061F501-6473-0747-AC62-B5B9EF7714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487842"/>
              </p:ext>
            </p:extLst>
          </p:nvPr>
        </p:nvGraphicFramePr>
        <p:xfrm>
          <a:off x="244242" y="3557191"/>
          <a:ext cx="2476266" cy="1051560"/>
        </p:xfrm>
        <a:graphic>
          <a:graphicData uri="http://schemas.openxmlformats.org/drawingml/2006/table">
            <a:tbl>
              <a:tblPr/>
              <a:tblGrid>
                <a:gridCol w="1383479">
                  <a:extLst>
                    <a:ext uri="{9D8B030D-6E8A-4147-A177-3AD203B41FA5}">
                      <a16:colId xmlns:a16="http://schemas.microsoft.com/office/drawing/2014/main" val="3166482564"/>
                    </a:ext>
                  </a:extLst>
                </a:gridCol>
                <a:gridCol w="1092787">
                  <a:extLst>
                    <a:ext uri="{9D8B030D-6E8A-4147-A177-3AD203B41FA5}">
                      <a16:colId xmlns:a16="http://schemas.microsoft.com/office/drawing/2014/main" val="1721599771"/>
                    </a:ext>
                  </a:extLst>
                </a:gridCol>
              </a:tblGrid>
              <a:tr h="222108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count(user_id)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3499540"/>
                  </a:ext>
                </a:extLst>
              </a:tr>
              <a:tr h="222108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469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873324"/>
                  </a:ext>
                </a:extLst>
              </a:tr>
              <a:tr h="222108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432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6695193"/>
                  </a:ext>
                </a:extLst>
              </a:tr>
              <a:tr h="222108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I'm not sure. Let's skip it.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99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74325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AE7D127-4C24-234B-83F9-6A13CFF076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190836"/>
              </p:ext>
            </p:extLst>
          </p:nvPr>
        </p:nvGraphicFramePr>
        <p:xfrm>
          <a:off x="2802009" y="3557191"/>
          <a:ext cx="2360241" cy="1280160"/>
        </p:xfrm>
        <a:graphic>
          <a:graphicData uri="http://schemas.openxmlformats.org/drawingml/2006/table">
            <a:tbl>
              <a:tblPr/>
              <a:tblGrid>
                <a:gridCol w="1318656">
                  <a:extLst>
                    <a:ext uri="{9D8B030D-6E8A-4147-A177-3AD203B41FA5}">
                      <a16:colId xmlns:a16="http://schemas.microsoft.com/office/drawing/2014/main" val="748093193"/>
                    </a:ext>
                  </a:extLst>
                </a:gridCol>
                <a:gridCol w="1041585">
                  <a:extLst>
                    <a:ext uri="{9D8B030D-6E8A-4147-A177-3AD203B41FA5}">
                      <a16:colId xmlns:a16="http://schemas.microsoft.com/office/drawing/2014/main" val="486745202"/>
                    </a:ext>
                  </a:extLst>
                </a:gridCol>
              </a:tblGrid>
              <a:tr h="201635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fit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count(user_id)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848209"/>
                  </a:ext>
                </a:extLst>
              </a:tr>
              <a:tr h="201635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Narrow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408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4290969"/>
                  </a:ext>
                </a:extLst>
              </a:tr>
              <a:tr h="201635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305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774233"/>
                  </a:ext>
                </a:extLst>
              </a:tr>
              <a:tr h="201635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Wide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198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581095"/>
                  </a:ext>
                </a:extLst>
              </a:tr>
              <a:tr h="201635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I'm not sure. Let's skip it.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89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925419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AB8CE7E-593E-F943-8E81-9F66EA8D99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192301"/>
              </p:ext>
            </p:extLst>
          </p:nvPr>
        </p:nvGraphicFramePr>
        <p:xfrm>
          <a:off x="5243751" y="3562293"/>
          <a:ext cx="1950123" cy="1143000"/>
        </p:xfrm>
        <a:graphic>
          <a:graphicData uri="http://schemas.openxmlformats.org/drawingml/2006/table">
            <a:tbl>
              <a:tblPr/>
              <a:tblGrid>
                <a:gridCol w="987780">
                  <a:extLst>
                    <a:ext uri="{9D8B030D-6E8A-4147-A177-3AD203B41FA5}">
                      <a16:colId xmlns:a16="http://schemas.microsoft.com/office/drawing/2014/main" val="4259921040"/>
                    </a:ext>
                  </a:extLst>
                </a:gridCol>
                <a:gridCol w="962343">
                  <a:extLst>
                    <a:ext uri="{9D8B030D-6E8A-4147-A177-3AD203B41FA5}">
                      <a16:colId xmlns:a16="http://schemas.microsoft.com/office/drawing/2014/main" val="1028914157"/>
                    </a:ext>
                  </a:extLst>
                </a:gridCol>
              </a:tblGrid>
              <a:tr h="216875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shape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count(user_id)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0135724"/>
                  </a:ext>
                </a:extLst>
              </a:tr>
              <a:tr h="216875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Rectangular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397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688982"/>
                  </a:ext>
                </a:extLst>
              </a:tr>
              <a:tr h="216875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Square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326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2252011"/>
                  </a:ext>
                </a:extLst>
              </a:tr>
              <a:tr h="216875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Round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180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1464069"/>
                  </a:ext>
                </a:extLst>
              </a:tr>
              <a:tr h="216875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No Preference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97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216559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45A742BA-C110-8B4A-A9F8-E9BCDF16E4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5137043"/>
              </p:ext>
            </p:extLst>
          </p:nvPr>
        </p:nvGraphicFramePr>
        <p:xfrm>
          <a:off x="7275375" y="3562293"/>
          <a:ext cx="1868625" cy="1440768"/>
        </p:xfrm>
        <a:graphic>
          <a:graphicData uri="http://schemas.openxmlformats.org/drawingml/2006/table">
            <a:tbl>
              <a:tblPr/>
              <a:tblGrid>
                <a:gridCol w="909939">
                  <a:extLst>
                    <a:ext uri="{9D8B030D-6E8A-4147-A177-3AD203B41FA5}">
                      <a16:colId xmlns:a16="http://schemas.microsoft.com/office/drawing/2014/main" val="3699031788"/>
                    </a:ext>
                  </a:extLst>
                </a:gridCol>
                <a:gridCol w="958686">
                  <a:extLst>
                    <a:ext uri="{9D8B030D-6E8A-4147-A177-3AD203B41FA5}">
                      <a16:colId xmlns:a16="http://schemas.microsoft.com/office/drawing/2014/main" val="3640538511"/>
                    </a:ext>
                  </a:extLst>
                </a:gridCol>
              </a:tblGrid>
              <a:tr h="240128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color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count(user_id)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4335352"/>
                  </a:ext>
                </a:extLst>
              </a:tr>
              <a:tr h="240128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Tortoise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292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395373"/>
                  </a:ext>
                </a:extLst>
              </a:tr>
              <a:tr h="240128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Black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280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4511380"/>
                  </a:ext>
                </a:extLst>
              </a:tr>
              <a:tr h="240128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Crystal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210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491551"/>
                  </a:ext>
                </a:extLst>
              </a:tr>
              <a:tr h="240128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Neutral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114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9478997"/>
                  </a:ext>
                </a:extLst>
              </a:tr>
              <a:tr h="240128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Two-Tone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104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39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0725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2800" b="1" i="0" u="none" strike="noStrike" cap="none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Example Table of Contents</a:t>
            </a:r>
            <a:endParaRPr sz="2800" b="1" i="0" u="none" strike="noStrike" cap="none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familiar with </a:t>
            </a:r>
            <a:r>
              <a:rPr lang="en" sz="2400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Parker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Quiz Funnel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Home Try On Funnel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A/B Testing with Home Try-On Funnel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User Survey – Quiz Results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6</a:t>
            </a: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Purchase Results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97726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5.1 Purchase Results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3"/>
            <a:ext cx="4862111" cy="227122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/>
              <a:t>To assess what the common styles users preferred, I analyzed the purchase results.</a:t>
            </a:r>
          </a:p>
          <a:p>
            <a:endParaRPr lang="en-US" sz="1100" b="1" dirty="0"/>
          </a:p>
          <a:p>
            <a:r>
              <a:rPr lang="en-US" sz="1100" b="1" dirty="0"/>
              <a:t>In summary: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Both women and men styles were purchased at the same rate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Eugene Narrow is the most common model purchased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Jet Black was the most common color purchased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Average purchase price is $112</a:t>
            </a:r>
          </a:p>
          <a:p>
            <a:endParaRPr lang="en-US" sz="11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b="1" dirty="0"/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243752" y="1199434"/>
            <a:ext cx="3693420" cy="158164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Style,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from purchase group by 1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desc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model_name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from purchase group by 1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desc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color,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from purchase group by 1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desc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avg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(price) from purchase;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BDF9D68-C24B-BB46-B7D7-F4ECF4B31E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9000" y="2605088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D0A70FF-02A4-EC4C-BE04-64321433CE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941814"/>
              </p:ext>
            </p:extLst>
          </p:nvPr>
        </p:nvGraphicFramePr>
        <p:xfrm>
          <a:off x="311700" y="2786743"/>
          <a:ext cx="3079957" cy="685800"/>
        </p:xfrm>
        <a:graphic>
          <a:graphicData uri="http://schemas.openxmlformats.org/drawingml/2006/table">
            <a:tbl>
              <a:tblPr/>
              <a:tblGrid>
                <a:gridCol w="1593542">
                  <a:extLst>
                    <a:ext uri="{9D8B030D-6E8A-4147-A177-3AD203B41FA5}">
                      <a16:colId xmlns:a16="http://schemas.microsoft.com/office/drawing/2014/main" val="2773019159"/>
                    </a:ext>
                  </a:extLst>
                </a:gridCol>
                <a:gridCol w="1486415">
                  <a:extLst>
                    <a:ext uri="{9D8B030D-6E8A-4147-A177-3AD203B41FA5}">
                      <a16:colId xmlns:a16="http://schemas.microsoft.com/office/drawing/2014/main" val="38276776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count(user_id)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4126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252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30435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243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19270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A7577CE-78A2-B34E-BA59-663E863222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9872468"/>
              </p:ext>
            </p:extLst>
          </p:nvPr>
        </p:nvGraphicFramePr>
        <p:xfrm>
          <a:off x="3653091" y="2783719"/>
          <a:ext cx="2249246" cy="1600200"/>
        </p:xfrm>
        <a:graphic>
          <a:graphicData uri="http://schemas.openxmlformats.org/drawingml/2006/table">
            <a:tbl>
              <a:tblPr/>
              <a:tblGrid>
                <a:gridCol w="1158851">
                  <a:extLst>
                    <a:ext uri="{9D8B030D-6E8A-4147-A177-3AD203B41FA5}">
                      <a16:colId xmlns:a16="http://schemas.microsoft.com/office/drawing/2014/main" val="1638975523"/>
                    </a:ext>
                  </a:extLst>
                </a:gridCol>
                <a:gridCol w="1090395">
                  <a:extLst>
                    <a:ext uri="{9D8B030D-6E8A-4147-A177-3AD203B41FA5}">
                      <a16:colId xmlns:a16="http://schemas.microsoft.com/office/drawing/2014/main" val="1914244729"/>
                    </a:ext>
                  </a:extLst>
                </a:gridCol>
              </a:tblGrid>
              <a:tr h="217714"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model_name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count(user_id)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040631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Eugene Narrow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116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4720268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Dawes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107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7629392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Brady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95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5059221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Lucy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86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6920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Olive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1423775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Monocle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41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83813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A002A0C-C7FA-F340-BB2B-F32790853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1081389"/>
              </p:ext>
            </p:extLst>
          </p:nvPr>
        </p:nvGraphicFramePr>
        <p:xfrm>
          <a:off x="6163771" y="2781074"/>
          <a:ext cx="2616199" cy="2286000"/>
        </p:xfrm>
        <a:graphic>
          <a:graphicData uri="http://schemas.openxmlformats.org/drawingml/2006/table">
            <a:tbl>
              <a:tblPr/>
              <a:tblGrid>
                <a:gridCol w="1444597">
                  <a:extLst>
                    <a:ext uri="{9D8B030D-6E8A-4147-A177-3AD203B41FA5}">
                      <a16:colId xmlns:a16="http://schemas.microsoft.com/office/drawing/2014/main" val="245881253"/>
                    </a:ext>
                  </a:extLst>
                </a:gridCol>
                <a:gridCol w="1171602">
                  <a:extLst>
                    <a:ext uri="{9D8B030D-6E8A-4147-A177-3AD203B41FA5}">
                      <a16:colId xmlns:a16="http://schemas.microsoft.com/office/drawing/2014/main" val="648372749"/>
                    </a:ext>
                  </a:extLst>
                </a:gridCol>
              </a:tblGrid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color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count(</a:t>
                      </a:r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799806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Jet Black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86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4235553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Driftwood Fade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63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1814023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Rosewood Tortoise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62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9928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Rose Crystal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705025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Layered Tortoise Matte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105037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Pearled Tortoise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580168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Elderflower Crystal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44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107929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Sea Glass Gray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654346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Endangered Tortoise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41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026705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6242A53-56EB-AB41-81CD-E13F17919D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554054"/>
              </p:ext>
            </p:extLst>
          </p:nvPr>
        </p:nvGraphicFramePr>
        <p:xfrm>
          <a:off x="311700" y="3801606"/>
          <a:ext cx="1221040" cy="505620"/>
        </p:xfrm>
        <a:graphic>
          <a:graphicData uri="http://schemas.openxmlformats.org/drawingml/2006/table">
            <a:tbl>
              <a:tblPr/>
              <a:tblGrid>
                <a:gridCol w="1221040">
                  <a:extLst>
                    <a:ext uri="{9D8B030D-6E8A-4147-A177-3AD203B41FA5}">
                      <a16:colId xmlns:a16="http://schemas.microsoft.com/office/drawing/2014/main" val="152421578"/>
                    </a:ext>
                  </a:extLst>
                </a:gridCol>
              </a:tblGrid>
              <a:tr h="25281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avg</a:t>
                      </a:r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(price)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32526"/>
                  </a:ext>
                </a:extLst>
              </a:tr>
              <a:tr h="25281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112.717171717172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019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9365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Getting Familiar with </a:t>
            </a:r>
            <a:r>
              <a:rPr lang="en" sz="4800" b="0" i="0" u="none" strike="noStrike" cap="none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</a:t>
            </a: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Parker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Table Schemas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099" y="1201324"/>
            <a:ext cx="3900249" cy="154187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-- Use below queries to see data.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* from survey limit 10;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* from quiz limit 10;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*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10;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* from purchase 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765814" cy="175365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There are 4 tables that provide marketing data for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Parker, where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user_id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is a common identifier: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000" b="1" dirty="0"/>
              <a:t>Quiz Funnel:</a:t>
            </a:r>
            <a:endParaRPr lang="en-US" sz="1000" dirty="0"/>
          </a:p>
          <a:p>
            <a:pPr marL="171450" lvl="2" indent="-171450">
              <a:buFont typeface="Arial" panose="020B0604020202020204" pitchFamily="34" charset="0"/>
              <a:buChar char="•"/>
            </a:pPr>
            <a:r>
              <a:rPr lang="en-US" sz="1000" dirty="0"/>
              <a:t>survey</a:t>
            </a:r>
          </a:p>
          <a:p>
            <a:r>
              <a:rPr lang="en-US" sz="1000" b="1" dirty="0"/>
              <a:t>Home Try-On Funnel: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quiz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 err="1"/>
              <a:t>home_try_on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Purchase</a:t>
            </a:r>
            <a:endParaRPr lang="en-US" sz="1200" dirty="0">
              <a:latin typeface="Roboto"/>
              <a:ea typeface="Roboto"/>
              <a:sym typeface="Roboto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4244A4A-1D46-7044-BE8A-CEF364EC43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745709"/>
              </p:ext>
            </p:extLst>
          </p:nvPr>
        </p:nvGraphicFramePr>
        <p:xfrm>
          <a:off x="177976" y="2954977"/>
          <a:ext cx="2186566" cy="914400"/>
        </p:xfrm>
        <a:graphic>
          <a:graphicData uri="http://schemas.openxmlformats.org/drawingml/2006/table">
            <a:tbl>
              <a:tblPr/>
              <a:tblGrid>
                <a:gridCol w="1308144">
                  <a:extLst>
                    <a:ext uri="{9D8B030D-6E8A-4147-A177-3AD203B41FA5}">
                      <a16:colId xmlns:a16="http://schemas.microsoft.com/office/drawing/2014/main" val="2598191601"/>
                    </a:ext>
                  </a:extLst>
                </a:gridCol>
                <a:gridCol w="878422">
                  <a:extLst>
                    <a:ext uri="{9D8B030D-6E8A-4147-A177-3AD203B41FA5}">
                      <a16:colId xmlns:a16="http://schemas.microsoft.com/office/drawing/2014/main" val="2635014891"/>
                    </a:ext>
                  </a:extLst>
                </a:gridCol>
              </a:tblGrid>
              <a:tr h="178168">
                <a:tc gridSpan="2"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survey</a:t>
                      </a:r>
                      <a:r>
                        <a:rPr lang="en-US" sz="900" b="0" dirty="0">
                          <a:solidFill>
                            <a:srgbClr val="7A7A7A"/>
                          </a:solidFill>
                          <a:effectLst/>
                        </a:rPr>
                        <a:t>1986 rows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2735876"/>
                  </a:ext>
                </a:extLst>
              </a:tr>
              <a:tr h="178168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rgbClr val="525252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485658"/>
                  </a:ext>
                </a:extLst>
              </a:tr>
              <a:tr h="178168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rgbClr val="525252"/>
                          </a:solidFill>
                          <a:effectLst/>
                        </a:rPr>
                        <a:t>user_id</a:t>
                      </a:r>
                      <a:endParaRPr lang="en-US" sz="900" b="1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80640"/>
                  </a:ext>
                </a:extLst>
              </a:tr>
              <a:tr h="178168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rgbClr val="525252"/>
                          </a:solidFill>
                          <a:effectLst/>
                        </a:rPr>
                        <a:t>response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813971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24502D0-F747-274B-B187-6D2FAC68E4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2667084"/>
              </p:ext>
            </p:extLst>
          </p:nvPr>
        </p:nvGraphicFramePr>
        <p:xfrm>
          <a:off x="6892782" y="2954977"/>
          <a:ext cx="2186566" cy="914400"/>
        </p:xfrm>
        <a:graphic>
          <a:graphicData uri="http://schemas.openxmlformats.org/drawingml/2006/table">
            <a:tbl>
              <a:tblPr/>
              <a:tblGrid>
                <a:gridCol w="1349482">
                  <a:extLst>
                    <a:ext uri="{9D8B030D-6E8A-4147-A177-3AD203B41FA5}">
                      <a16:colId xmlns:a16="http://schemas.microsoft.com/office/drawing/2014/main" val="3306969249"/>
                    </a:ext>
                  </a:extLst>
                </a:gridCol>
                <a:gridCol w="837084">
                  <a:extLst>
                    <a:ext uri="{9D8B030D-6E8A-4147-A177-3AD203B41FA5}">
                      <a16:colId xmlns:a16="http://schemas.microsoft.com/office/drawing/2014/main" val="1610099436"/>
                    </a:ext>
                  </a:extLst>
                </a:gridCol>
              </a:tblGrid>
              <a:tr h="179462">
                <a:tc gridSpan="2"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home_try_on</a:t>
                      </a:r>
                      <a:r>
                        <a:rPr lang="en-US" sz="900" b="0" dirty="0">
                          <a:solidFill>
                            <a:srgbClr val="7A7A7A"/>
                          </a:solidFill>
                          <a:effectLst/>
                        </a:rPr>
                        <a:t>750 rows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2215510"/>
                  </a:ext>
                </a:extLst>
              </a:tr>
              <a:tr h="179462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rgbClr val="525252"/>
                          </a:solidFill>
                          <a:effectLst/>
                        </a:rPr>
                        <a:t>user_id</a:t>
                      </a:r>
                      <a:endParaRPr lang="en-US" sz="900" b="1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041093"/>
                  </a:ext>
                </a:extLst>
              </a:tr>
              <a:tr h="179462"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rgbClr val="525252"/>
                          </a:solidFill>
                          <a:effectLst/>
                        </a:rPr>
                        <a:t>number_of_pairs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413220"/>
                  </a:ext>
                </a:extLst>
              </a:tr>
              <a:tr h="179462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rgbClr val="525252"/>
                          </a:solidFill>
                          <a:effectLst/>
                        </a:rPr>
                        <a:t>address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3566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0451FF0-AF7B-D341-81B7-8D9E01049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1231819"/>
              </p:ext>
            </p:extLst>
          </p:nvPr>
        </p:nvGraphicFramePr>
        <p:xfrm>
          <a:off x="4638710" y="2954977"/>
          <a:ext cx="2186566" cy="1600200"/>
        </p:xfrm>
        <a:graphic>
          <a:graphicData uri="http://schemas.openxmlformats.org/drawingml/2006/table">
            <a:tbl>
              <a:tblPr/>
              <a:tblGrid>
                <a:gridCol w="1146471">
                  <a:extLst>
                    <a:ext uri="{9D8B030D-6E8A-4147-A177-3AD203B41FA5}">
                      <a16:colId xmlns:a16="http://schemas.microsoft.com/office/drawing/2014/main" val="2324980428"/>
                    </a:ext>
                  </a:extLst>
                </a:gridCol>
                <a:gridCol w="1040095">
                  <a:extLst>
                    <a:ext uri="{9D8B030D-6E8A-4147-A177-3AD203B41FA5}">
                      <a16:colId xmlns:a16="http://schemas.microsoft.com/office/drawing/2014/main" val="2919285815"/>
                    </a:ext>
                  </a:extLst>
                </a:gridCol>
              </a:tblGrid>
              <a:tr h="211646">
                <a:tc gridSpan="2"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purchase</a:t>
                      </a:r>
                      <a:r>
                        <a:rPr lang="en-US" sz="900" b="0" dirty="0">
                          <a:solidFill>
                            <a:srgbClr val="7A7A7A"/>
                          </a:solidFill>
                          <a:effectLst/>
                        </a:rPr>
                        <a:t>495 rows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58453"/>
                  </a:ext>
                </a:extLst>
              </a:tr>
              <a:tr h="211646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rgbClr val="525252"/>
                          </a:solidFill>
                          <a:effectLst/>
                        </a:rPr>
                        <a:t>user_id</a:t>
                      </a:r>
                      <a:endParaRPr lang="en-US" sz="900" b="1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0069109"/>
                  </a:ext>
                </a:extLst>
              </a:tr>
              <a:tr h="211646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>
                          <a:solidFill>
                            <a:srgbClr val="525252"/>
                          </a:solidFill>
                          <a:effectLst/>
                        </a:rPr>
                        <a:t>product_id</a:t>
                      </a:r>
                      <a:endParaRPr lang="en-US" sz="900" b="1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INTEGER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143813"/>
                  </a:ext>
                </a:extLst>
              </a:tr>
              <a:tr h="211646"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rgbClr val="525252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43429"/>
                  </a:ext>
                </a:extLst>
              </a:tr>
              <a:tr h="211646"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rgbClr val="525252"/>
                          </a:solidFill>
                          <a:effectLst/>
                        </a:rPr>
                        <a:t>model_name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915032"/>
                  </a:ext>
                </a:extLst>
              </a:tr>
              <a:tr h="211646"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rgbClr val="525252"/>
                          </a:solidFill>
                          <a:effectLst/>
                        </a:rPr>
                        <a:t>color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332824"/>
                  </a:ext>
                </a:extLst>
              </a:tr>
              <a:tr h="211646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rgbClr val="525252"/>
                          </a:solidFill>
                          <a:effectLst/>
                        </a:rPr>
                        <a:t>price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INTEGER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8068983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E47181E-5BD1-534C-B904-B43BE29A2B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129360"/>
              </p:ext>
            </p:extLst>
          </p:nvPr>
        </p:nvGraphicFramePr>
        <p:xfrm>
          <a:off x="2403319" y="2954977"/>
          <a:ext cx="2186566" cy="1406010"/>
        </p:xfrm>
        <a:graphic>
          <a:graphicData uri="http://schemas.openxmlformats.org/drawingml/2006/table">
            <a:tbl>
              <a:tblPr/>
              <a:tblGrid>
                <a:gridCol w="1116922">
                  <a:extLst>
                    <a:ext uri="{9D8B030D-6E8A-4147-A177-3AD203B41FA5}">
                      <a16:colId xmlns:a16="http://schemas.microsoft.com/office/drawing/2014/main" val="1032716242"/>
                    </a:ext>
                  </a:extLst>
                </a:gridCol>
                <a:gridCol w="1069644">
                  <a:extLst>
                    <a:ext uri="{9D8B030D-6E8A-4147-A177-3AD203B41FA5}">
                      <a16:colId xmlns:a16="http://schemas.microsoft.com/office/drawing/2014/main" val="139484189"/>
                    </a:ext>
                  </a:extLst>
                </a:gridCol>
              </a:tblGrid>
              <a:tr h="234335">
                <a:tc gridSpan="2"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quiz</a:t>
                      </a:r>
                      <a:r>
                        <a:rPr lang="en-US" sz="900" b="0" dirty="0">
                          <a:solidFill>
                            <a:srgbClr val="7A7A7A"/>
                          </a:solidFill>
                          <a:effectLst/>
                        </a:rPr>
                        <a:t>1000 rows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807527"/>
                  </a:ext>
                </a:extLst>
              </a:tr>
              <a:tr h="234335"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rgbClr val="525252"/>
                          </a:solidFill>
                          <a:effectLst/>
                        </a:rPr>
                        <a:t>user_id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71460"/>
                  </a:ext>
                </a:extLst>
              </a:tr>
              <a:tr h="234335"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rgbClr val="525252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604646"/>
                  </a:ext>
                </a:extLst>
              </a:tr>
              <a:tr h="234335"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rgbClr val="525252"/>
                          </a:solidFill>
                          <a:effectLst/>
                        </a:rPr>
                        <a:t>fit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0664797"/>
                  </a:ext>
                </a:extLst>
              </a:tr>
              <a:tr h="234335">
                <a:tc>
                  <a:txBody>
                    <a:bodyPr/>
                    <a:lstStyle/>
                    <a:p>
                      <a:pPr algn="ctr"/>
                      <a:r>
                        <a:rPr lang="en-US" sz="900" b="1">
                          <a:solidFill>
                            <a:srgbClr val="525252"/>
                          </a:solidFill>
                          <a:effectLst/>
                        </a:rPr>
                        <a:t>shape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2881017"/>
                  </a:ext>
                </a:extLst>
              </a:tr>
              <a:tr h="234335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solidFill>
                            <a:srgbClr val="525252"/>
                          </a:solidFill>
                          <a:effectLst/>
                        </a:rPr>
                        <a:t>color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  <a:latin typeface="Monaco" pitchFamily="2" charset="77"/>
                        </a:rPr>
                        <a:t>TEXT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219743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Quiz Funnel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1627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Quiz Funnel: Survey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5308425" cy="17214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>
                <a:latin typeface="Roboto"/>
                <a:ea typeface="Roboto"/>
                <a:cs typeface="Roboto"/>
                <a:sym typeface="Roboto"/>
              </a:rPr>
              <a:t>To help </a:t>
            </a:r>
            <a:r>
              <a:rPr lang="en-US" sz="1000" dirty="0">
                <a:latin typeface="Roboto"/>
                <a:ea typeface="Roboto"/>
                <a:sym typeface="Roboto"/>
              </a:rPr>
              <a:t>users find their right frame, </a:t>
            </a:r>
            <a:r>
              <a:rPr lang="en-US" sz="1000" dirty="0" err="1">
                <a:latin typeface="Roboto"/>
                <a:ea typeface="Roboto"/>
                <a:sym typeface="Roboto"/>
              </a:rPr>
              <a:t>Warby</a:t>
            </a:r>
            <a:r>
              <a:rPr lang="en-US" sz="1000" dirty="0">
                <a:latin typeface="Roboto"/>
                <a:ea typeface="Roboto"/>
                <a:sym typeface="Roboto"/>
              </a:rPr>
              <a:t> Parker has a Style Quiz to assess their users with a series of questions.</a:t>
            </a:r>
            <a:endParaRPr sz="1000" dirty="0">
              <a:latin typeface="Roboto"/>
              <a:ea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000" dirty="0">
                <a:latin typeface="Roboto"/>
                <a:ea typeface="Roboto"/>
                <a:sym typeface="Roboto"/>
              </a:rPr>
              <a:t>The ”Survey" Table has the data of user responses recorded with the question and </a:t>
            </a:r>
            <a:r>
              <a:rPr lang="en-US" sz="1000" dirty="0" err="1">
                <a:latin typeface="Roboto"/>
                <a:ea typeface="Roboto"/>
                <a:sym typeface="Roboto"/>
              </a:rPr>
              <a:t>user_id</a:t>
            </a:r>
            <a:r>
              <a:rPr lang="en-US" sz="1000" dirty="0">
                <a:latin typeface="Roboto"/>
                <a:ea typeface="Roboto"/>
                <a:sym typeface="Roboto"/>
              </a:rPr>
              <a:t>.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000" dirty="0">
                <a:latin typeface="Roboto"/>
                <a:ea typeface="Roboto"/>
                <a:sym typeface="Roboto"/>
              </a:rPr>
              <a:t>There are 5 questions to the quiz, with 500 unique users who completed the survey, and 1986 response entries.</a:t>
            </a:r>
          </a:p>
          <a:p>
            <a:pPr marL="1524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</a:pPr>
            <a:endParaRPr sz="1000" dirty="0">
              <a:latin typeface="Roboto"/>
              <a:ea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596569" y="1201324"/>
            <a:ext cx="3482779" cy="388602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survey limit 2;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Count(*) from survey;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count(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) from survey;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count( distinct question ) from survey;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2DE21EE-2A63-BA4E-9CCA-F8677C3DCC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297119"/>
              </p:ext>
            </p:extLst>
          </p:nvPr>
        </p:nvGraphicFramePr>
        <p:xfrm>
          <a:off x="177975" y="2942843"/>
          <a:ext cx="5308425" cy="685800"/>
        </p:xfrm>
        <a:graphic>
          <a:graphicData uri="http://schemas.openxmlformats.org/drawingml/2006/table">
            <a:tbl>
              <a:tblPr/>
              <a:tblGrid>
                <a:gridCol w="1699579">
                  <a:extLst>
                    <a:ext uri="{9D8B030D-6E8A-4147-A177-3AD203B41FA5}">
                      <a16:colId xmlns:a16="http://schemas.microsoft.com/office/drawing/2014/main" val="148912672"/>
                    </a:ext>
                  </a:extLst>
                </a:gridCol>
                <a:gridCol w="2560404">
                  <a:extLst>
                    <a:ext uri="{9D8B030D-6E8A-4147-A177-3AD203B41FA5}">
                      <a16:colId xmlns:a16="http://schemas.microsoft.com/office/drawing/2014/main" val="2118333924"/>
                    </a:ext>
                  </a:extLst>
                </a:gridCol>
                <a:gridCol w="1048442">
                  <a:extLst>
                    <a:ext uri="{9D8B030D-6E8A-4147-A177-3AD203B41FA5}">
                      <a16:colId xmlns:a16="http://schemas.microsoft.com/office/drawing/2014/main" val="34216103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response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9674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7498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805016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01B4766-9856-564F-9FE9-D8C0FD9C91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46006"/>
              </p:ext>
            </p:extLst>
          </p:nvPr>
        </p:nvGraphicFramePr>
        <p:xfrm>
          <a:off x="177975" y="3667622"/>
          <a:ext cx="1480249" cy="457200"/>
        </p:xfrm>
        <a:graphic>
          <a:graphicData uri="http://schemas.openxmlformats.org/drawingml/2006/table">
            <a:tbl>
              <a:tblPr/>
              <a:tblGrid>
                <a:gridCol w="1480249">
                  <a:extLst>
                    <a:ext uri="{9D8B030D-6E8A-4147-A177-3AD203B41FA5}">
                      <a16:colId xmlns:a16="http://schemas.microsoft.com/office/drawing/2014/main" val="294875428"/>
                    </a:ext>
                  </a:extLst>
                </a:gridCol>
              </a:tblGrid>
              <a:tr h="16394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Count(*)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9515767"/>
                  </a:ext>
                </a:extLst>
              </a:tr>
              <a:tr h="16394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1986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30720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AC57861-9C67-1648-B0FD-B4876C2CFB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059278"/>
              </p:ext>
            </p:extLst>
          </p:nvPr>
        </p:nvGraphicFramePr>
        <p:xfrm>
          <a:off x="177974" y="4658984"/>
          <a:ext cx="1480249" cy="457200"/>
        </p:xfrm>
        <a:graphic>
          <a:graphicData uri="http://schemas.openxmlformats.org/drawingml/2006/table">
            <a:tbl>
              <a:tblPr/>
              <a:tblGrid>
                <a:gridCol w="1480249">
                  <a:extLst>
                    <a:ext uri="{9D8B030D-6E8A-4147-A177-3AD203B41FA5}">
                      <a16:colId xmlns:a16="http://schemas.microsoft.com/office/drawing/2014/main" val="1849516747"/>
                    </a:ext>
                  </a:extLst>
                </a:gridCol>
              </a:tblGrid>
              <a:tr h="16394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count( distinct </a:t>
                      </a:r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 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9330565"/>
                  </a:ext>
                </a:extLst>
              </a:tr>
              <a:tr h="16394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356386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379E052-2B60-EF45-B079-A58B96CF55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870162"/>
              </p:ext>
            </p:extLst>
          </p:nvPr>
        </p:nvGraphicFramePr>
        <p:xfrm>
          <a:off x="177974" y="4174854"/>
          <a:ext cx="1480249" cy="457200"/>
        </p:xfrm>
        <a:graphic>
          <a:graphicData uri="http://schemas.openxmlformats.org/drawingml/2006/table">
            <a:tbl>
              <a:tblPr/>
              <a:tblGrid>
                <a:gridCol w="1480249">
                  <a:extLst>
                    <a:ext uri="{9D8B030D-6E8A-4147-A177-3AD203B41FA5}">
                      <a16:colId xmlns:a16="http://schemas.microsoft.com/office/drawing/2014/main" val="2859800552"/>
                    </a:ext>
                  </a:extLst>
                </a:gridCol>
              </a:tblGrid>
              <a:tr h="171856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count( distinct question 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872932"/>
                  </a:ext>
                </a:extLst>
              </a:tr>
              <a:tr h="171856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42869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304B788-F5C4-FE4C-94B4-5FE864B9D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792274"/>
              </p:ext>
            </p:extLst>
          </p:nvPr>
        </p:nvGraphicFramePr>
        <p:xfrm>
          <a:off x="2066007" y="3715746"/>
          <a:ext cx="3420393" cy="1371600"/>
        </p:xfrm>
        <a:graphic>
          <a:graphicData uri="http://schemas.openxmlformats.org/drawingml/2006/table">
            <a:tbl>
              <a:tblPr/>
              <a:tblGrid>
                <a:gridCol w="3420393">
                  <a:extLst>
                    <a:ext uri="{9D8B030D-6E8A-4147-A177-3AD203B41FA5}">
                      <a16:colId xmlns:a16="http://schemas.microsoft.com/office/drawing/2014/main" val="2903963759"/>
                    </a:ext>
                  </a:extLst>
                </a:gridCol>
              </a:tblGrid>
              <a:tr h="22497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7340939"/>
                  </a:ext>
                </a:extLst>
              </a:tr>
              <a:tr h="22497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823988"/>
                  </a:ext>
                </a:extLst>
              </a:tr>
              <a:tr h="22497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064999"/>
                  </a:ext>
                </a:extLst>
              </a:tr>
              <a:tr h="22497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066789"/>
                  </a:ext>
                </a:extLst>
              </a:tr>
              <a:tr h="22497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681782"/>
                  </a:ext>
                </a:extLst>
              </a:tr>
              <a:tr h="22497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7985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0925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Quiz Funnel: Survey 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4922835" cy="41815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000" dirty="0"/>
              <a:t>What is the number of responses for each question?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sz="1000" dirty="0">
              <a:latin typeface="Roboto"/>
              <a:ea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179099" y="1201324"/>
            <a:ext cx="3900249" cy="154187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question,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responses from survey group by question;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0C3283A-C07A-0645-AF9A-309577C71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732166"/>
              </p:ext>
            </p:extLst>
          </p:nvPr>
        </p:nvGraphicFramePr>
        <p:xfrm>
          <a:off x="417461" y="1690580"/>
          <a:ext cx="3900250" cy="1371600"/>
        </p:xfrm>
        <a:graphic>
          <a:graphicData uri="http://schemas.openxmlformats.org/drawingml/2006/table">
            <a:tbl>
              <a:tblPr/>
              <a:tblGrid>
                <a:gridCol w="2552370">
                  <a:extLst>
                    <a:ext uri="{9D8B030D-6E8A-4147-A177-3AD203B41FA5}">
                      <a16:colId xmlns:a16="http://schemas.microsoft.com/office/drawing/2014/main" val="4001151957"/>
                    </a:ext>
                  </a:extLst>
                </a:gridCol>
                <a:gridCol w="1347880">
                  <a:extLst>
                    <a:ext uri="{9D8B030D-6E8A-4147-A177-3AD203B41FA5}">
                      <a16:colId xmlns:a16="http://schemas.microsoft.com/office/drawing/2014/main" val="237020130"/>
                    </a:ext>
                  </a:extLst>
                </a:gridCol>
              </a:tblGrid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responses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1372554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138788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481579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006886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8546059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270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340661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970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1.3 Quiz Funnel: Survey 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4"/>
            <a:ext cx="4922835" cy="184318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dirty="0"/>
              <a:t>Which question(s) of the quiz have a lower completion rates?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Question 3, “Which shape do you like?”, has 80% completion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Question 5,” When was your last eye exam?”, has 75% completion</a:t>
            </a:r>
          </a:p>
          <a:p>
            <a:endParaRPr lang="en-US" sz="1100" dirty="0"/>
          </a:p>
          <a:p>
            <a:r>
              <a:rPr lang="en-US" sz="1100" i="1" dirty="0"/>
              <a:t>What do you think is the reason?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For question 3, users may not know which shape suits their face.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For question 5, users may not remember their last eye exam.</a:t>
            </a:r>
          </a:p>
          <a:p>
            <a:endParaRPr lang="en-US" sz="1100" dirty="0"/>
          </a:p>
        </p:txBody>
      </p:sp>
      <p:sp>
        <p:nvSpPr>
          <p:cNvPr id="5" name="Shape 323">
            <a:extLst>
              <a:ext uri="{FF2B5EF4-FFF2-40B4-BE49-F238E27FC236}">
                <a16:creationId xmlns:a16="http://schemas.microsoft.com/office/drawing/2014/main" id="{5A9F9FD6-1607-2149-83AC-3C7AB829C9C6}"/>
              </a:ext>
            </a:extLst>
          </p:cNvPr>
          <p:cNvSpPr txBox="1"/>
          <p:nvPr/>
        </p:nvSpPr>
        <p:spPr>
          <a:xfrm>
            <a:off x="5179099" y="1201324"/>
            <a:ext cx="3900249" cy="214780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question,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responses from survey group by question;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0C3283A-C07A-0645-AF9A-309577C71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9015796"/>
              </p:ext>
            </p:extLst>
          </p:nvPr>
        </p:nvGraphicFramePr>
        <p:xfrm>
          <a:off x="5179098" y="3420227"/>
          <a:ext cx="3900250" cy="1371600"/>
        </p:xfrm>
        <a:graphic>
          <a:graphicData uri="http://schemas.openxmlformats.org/drawingml/2006/table">
            <a:tbl>
              <a:tblPr/>
              <a:tblGrid>
                <a:gridCol w="2552370">
                  <a:extLst>
                    <a:ext uri="{9D8B030D-6E8A-4147-A177-3AD203B41FA5}">
                      <a16:colId xmlns:a16="http://schemas.microsoft.com/office/drawing/2014/main" val="4001151957"/>
                    </a:ext>
                  </a:extLst>
                </a:gridCol>
                <a:gridCol w="1347880">
                  <a:extLst>
                    <a:ext uri="{9D8B030D-6E8A-4147-A177-3AD203B41FA5}">
                      <a16:colId xmlns:a16="http://schemas.microsoft.com/office/drawing/2014/main" val="237020130"/>
                    </a:ext>
                  </a:extLst>
                </a:gridCol>
              </a:tblGrid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292929"/>
                          </a:solidFill>
                          <a:effectLst/>
                        </a:rPr>
                        <a:t>responses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1372554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138788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481579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006886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8546059"/>
                  </a:ext>
                </a:extLst>
              </a:tr>
              <a:tr h="220123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270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340661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207A363D-0900-6A47-B13C-580CF51A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946275"/>
            <a:ext cx="9144000" cy="0"/>
          </a:xfrm>
          <a:prstGeom prst="rect">
            <a:avLst/>
          </a:prstGeom>
          <a:solidFill>
            <a:srgbClr val="15141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Nunito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BC6E119-445F-964D-88D4-25D74B9953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806238"/>
              </p:ext>
            </p:extLst>
          </p:nvPr>
        </p:nvGraphicFramePr>
        <p:xfrm>
          <a:off x="1183817" y="3153527"/>
          <a:ext cx="2911150" cy="1638300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1465896">
                  <a:extLst>
                    <a:ext uri="{9D8B030D-6E8A-4147-A177-3AD203B41FA5}">
                      <a16:colId xmlns:a16="http://schemas.microsoft.com/office/drawing/2014/main" val="977921314"/>
                    </a:ext>
                  </a:extLst>
                </a:gridCol>
                <a:gridCol w="1445254">
                  <a:extLst>
                    <a:ext uri="{9D8B030D-6E8A-4147-A177-3AD203B41FA5}">
                      <a16:colId xmlns:a16="http://schemas.microsoft.com/office/drawing/2014/main" val="1825858005"/>
                    </a:ext>
                  </a:extLst>
                </a:gridCol>
              </a:tblGrid>
              <a:tr h="49530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Question Number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Percent Completing this Question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290391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100%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89102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95%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8550089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80%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1920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95%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32043925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292929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75%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62644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1056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Home Try On Funnel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668169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11872</TotalTime>
  <Words>1977</Words>
  <Application>Microsoft Macintosh PowerPoint</Application>
  <PresentationFormat>On-screen Show (16:9)</PresentationFormat>
  <Paragraphs>578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Nunito Sans</vt:lpstr>
      <vt:lpstr>Monaco</vt:lpstr>
      <vt:lpstr>Courier New</vt:lpstr>
      <vt:lpstr>Roboto Black</vt:lpstr>
      <vt:lpstr>Roboto</vt:lpstr>
      <vt:lpstr>Dosis</vt:lpstr>
      <vt:lpstr>Roboto Thin</vt:lpstr>
      <vt:lpstr>Simple Light</vt:lpstr>
      <vt:lpstr>Simple Light</vt:lpstr>
      <vt:lpstr>Simple Light</vt:lpstr>
      <vt:lpstr>PowerPoint Presentation</vt:lpstr>
      <vt:lpstr>Example 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Jun Zhong</cp:lastModifiedBy>
  <cp:revision>23</cp:revision>
  <dcterms:modified xsi:type="dcterms:W3CDTF">2019-02-18T06:53:10Z</dcterms:modified>
</cp:coreProperties>
</file>